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 saveSubsetFonts="1">
  <p:sldMasterIdLst>
    <p:sldMasterId id="214748366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7" autoAdjust="0"/>
    <p:restoredTop sz="94653" autoAdjust="0"/>
  </p:normalViewPr>
  <p:slideViewPr>
    <p:cSldViewPr>
      <p:cViewPr varScale="1">
        <p:scale>
          <a:sx n="100" d="100"/>
          <a:sy n="100" d="100"/>
        </p:scale>
        <p:origin x="600" y="200"/>
      </p:cViewPr>
      <p:guideLst>
        <p:guide orient="horz" pos="215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56924B9-F124-394B-9867-6F9BECBEAC7A}" type="datetime1">
              <a:rPr kumimoji="1" lang="ko-KR" altLang="en-US"/>
              <a:pPr lvl="0">
                <a:defRPr/>
              </a:pPr>
              <a:t>2025-03-31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  <a:p>
            <a:pPr lvl="1">
              <a:defRPr/>
            </a:pPr>
            <a:r>
              <a:rPr kumimoji="1" lang="ko-KR" altLang="en-US"/>
              <a:t>두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세 번째 수준</a:t>
            </a:r>
            <a:endParaRPr kumimoji="1" lang="ko-KR" altLang="en-US"/>
          </a:p>
          <a:p>
            <a:pPr lvl="3">
              <a:defRPr/>
            </a:pPr>
            <a:r>
              <a:rPr kumimoji="1" lang="ko-KR" altLang="en-US"/>
              <a:t>네 번째 수준</a:t>
            </a:r>
            <a:endParaRPr kumimoji="1" lang="ko-KR" altLang="en-US"/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900F576-D810-7D43-8C2B-8FA5F8272269}" type="slidenum">
              <a:rPr kumimoji="1" lang="ko-KR" altLang="en-US"/>
              <a:pPr lvl="0">
                <a:defRPr/>
              </a:pPr>
              <a:t>‹#›</a:t>
            </a:fld>
            <a:endParaRPr kumimoji="1"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DB5C977-EA3C-6741-B8C0-0150A7485DE2}" type="slidenum">
              <a:rPr kumimoji="1" lang="en-US" altLang="en-US"/>
              <a:pPr lvl="0">
                <a:defRPr/>
              </a:pPr>
              <a:t>2</a:t>
            </a:fld>
            <a:endParaRPr kumimoji="1"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Relationship Id="rId6" Type="http://schemas.openxmlformats.org/officeDocument/2006/relationships/image" Target="../media/image22.png"  /><Relationship Id="rId7" Type="http://schemas.openxmlformats.org/officeDocument/2006/relationships/image" Target="../media/image23.png"  /><Relationship Id="rId8" Type="http://schemas.openxmlformats.org/officeDocument/2006/relationships/image" Target="../media/image2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Relationship Id="rId6" Type="http://schemas.openxmlformats.org/officeDocument/2006/relationships/image" Target="../media/image2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74216" y="3835261"/>
            <a:ext cx="9939568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0499" dirty="0" err="1">
                <a:solidFill>
                  <a:srgbClr val="565A62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도서관</a:t>
            </a:r>
            <a:r>
              <a:rPr lang="en-US" sz="10499" dirty="0">
                <a:solidFill>
                  <a:srgbClr val="565A62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0499" dirty="0" err="1">
                <a:solidFill>
                  <a:srgbClr val="565A62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관리</a:t>
            </a:r>
            <a:r>
              <a:rPr lang="en-US" sz="10499" dirty="0">
                <a:solidFill>
                  <a:srgbClr val="565A62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</a:p>
          <a:p>
            <a:pPr marL="0" lvl="0" indent="0" algn="ctr">
              <a:lnSpc>
                <a:spcPts val="12599"/>
              </a:lnSpc>
              <a:spcBef>
                <a:spcPct val="0"/>
              </a:spcBef>
            </a:pPr>
            <a:r>
              <a:rPr lang="en-US" sz="10499" dirty="0" err="1">
                <a:solidFill>
                  <a:srgbClr val="565A62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프로그램</a:t>
            </a:r>
            <a:endParaRPr lang="en-US" sz="10499" dirty="0">
              <a:solidFill>
                <a:srgbClr val="565A62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7210764" y="3288182"/>
            <a:ext cx="3866472" cy="0"/>
          </a:xfrm>
          <a:prstGeom prst="line">
            <a:avLst/>
          </a:prstGeom>
          <a:ln w="9525" cap="flat">
            <a:solidFill>
              <a:srgbClr val="565A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7210764" y="3754299"/>
            <a:ext cx="3866472" cy="0"/>
          </a:xfrm>
          <a:prstGeom prst="line">
            <a:avLst/>
          </a:prstGeom>
          <a:ln w="9525" cap="flat">
            <a:solidFill>
              <a:srgbClr val="565A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5766421" y="3279002"/>
            <a:ext cx="6755159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50"/>
              </a:lnSpc>
              <a:spcBef>
                <a:spcPct val="0"/>
              </a:spcBef>
            </a:pPr>
            <a:r>
              <a:rPr lang="en-US" sz="2300" b="1" spc="253">
                <a:solidFill>
                  <a:srgbClr val="6E727B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LIABRAY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740032" y="430923"/>
            <a:ext cx="0" cy="9425155"/>
          </a:xfrm>
          <a:prstGeom prst="line">
            <a:avLst/>
          </a:prstGeom>
          <a:ln w="9525" cap="flat">
            <a:solidFill>
              <a:srgbClr val="565A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54AF3AD-C9A1-802C-37BD-DE282D6D4CF5}"/>
              </a:ext>
            </a:extLst>
          </p:cNvPr>
          <p:cNvSpPr txBox="1"/>
          <p:nvPr/>
        </p:nvSpPr>
        <p:spPr>
          <a:xfrm>
            <a:off x="4174216" y="7016611"/>
            <a:ext cx="9939568" cy="1386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5000" dirty="0" err="1">
                <a:solidFill>
                  <a:srgbClr val="565A62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조원</a:t>
            </a:r>
            <a:r>
              <a:rPr lang="en-US" sz="5000" dirty="0">
                <a:solidFill>
                  <a:srgbClr val="565A62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altLang="ko-KR" sz="5000" dirty="0">
                <a:solidFill>
                  <a:srgbClr val="565A62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: </a:t>
            </a:r>
            <a:r>
              <a:rPr lang="ko-KR" altLang="en-US" sz="5000" dirty="0">
                <a:solidFill>
                  <a:srgbClr val="565A62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이동우</a:t>
            </a:r>
            <a:r>
              <a:rPr lang="en-US" altLang="ko-KR" sz="5000" dirty="0">
                <a:solidFill>
                  <a:srgbClr val="565A62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, </a:t>
            </a:r>
            <a:r>
              <a:rPr lang="ko-KR" altLang="en-US" sz="5000" dirty="0">
                <a:solidFill>
                  <a:srgbClr val="565A62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이정호</a:t>
            </a:r>
            <a:endParaRPr lang="en-US" sz="5000" dirty="0">
              <a:solidFill>
                <a:srgbClr val="565A62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5080" y="1536018"/>
            <a:ext cx="5473431" cy="25853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5543" y="4111281"/>
            <a:ext cx="5512968" cy="258771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7738" y="6971077"/>
            <a:ext cx="5904069" cy="301131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01807" y="5286868"/>
            <a:ext cx="5606429" cy="469552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909039" y="4475473"/>
            <a:ext cx="5098194" cy="478637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665498" y="2869773"/>
            <a:ext cx="11341736" cy="160569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665498" y="1596315"/>
            <a:ext cx="11341736" cy="1309209"/>
          </a:xfrm>
          <a:prstGeom prst="rect">
            <a:avLst/>
          </a:prstGeom>
        </p:spPr>
      </p:pic>
      <p:sp>
        <p:nvSpPr>
          <p:cNvPr id="19" name="제목 1"/>
          <p:cNvSpPr>
            <a:spLocks noGrp="1"/>
          </p:cNvSpPr>
          <p:nvPr>
            <p:ph type="title" idx="0"/>
          </p:nvPr>
        </p:nvSpPr>
        <p:spPr>
          <a:xfrm>
            <a:off x="1" y="109343"/>
            <a:ext cx="16583891" cy="1014984"/>
          </a:xfrm>
        </p:spPr>
        <p:txBody>
          <a:bodyPr anchor="b">
            <a:normAutofit/>
          </a:bodyPr>
          <a:lstStyle/>
          <a:p>
            <a:pPr lvl="0">
              <a:defRPr/>
            </a:pPr>
            <a:r>
              <a:rPr kumimoji="1" lang="ko-KR" altLang="en-US" sz="4800">
                <a:latin typeface="BM JUA OTF"/>
                <a:ea typeface="BM JUA OTF"/>
              </a:rPr>
              <a:t>회원별 이용지점 </a:t>
            </a:r>
            <a:r>
              <a:rPr kumimoji="1" lang="en-US" altLang="ko-KR" sz="4800">
                <a:latin typeface="BM JUA OTF"/>
                <a:ea typeface="BM JUA OTF"/>
              </a:rPr>
              <a:t>/ </a:t>
            </a:r>
            <a:r>
              <a:rPr kumimoji="1" lang="ko-KR" altLang="en-US" sz="4800">
                <a:latin typeface="BM JUA OTF"/>
                <a:ea typeface="BM JUA OTF"/>
              </a:rPr>
              <a:t>도서별 카테고리 조회</a:t>
            </a:r>
            <a:r>
              <a:rPr kumimoji="1" lang="en-US" altLang="ko-KR" sz="4800">
                <a:latin typeface="BM JUA OTF"/>
                <a:ea typeface="BM JUA OTF"/>
              </a:rPr>
              <a:t>/</a:t>
            </a:r>
            <a:r>
              <a:rPr kumimoji="1" lang="ko-KR" altLang="en-US" sz="4800">
                <a:latin typeface="BM JUA OTF"/>
                <a:ea typeface="BM JUA OTF"/>
              </a:rPr>
              <a:t> 대출현황</a:t>
            </a:r>
            <a:endParaRPr kumimoji="1" lang="ko-KR" altLang="en-US" sz="4800">
              <a:latin typeface="BM JUA OTF"/>
              <a:ea typeface="BM JUA 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6A4CF-4DEE-017A-8F61-00C31BD15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B61BDB1F-61D1-0141-9B9A-822037C6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343"/>
            <a:ext cx="18288000" cy="1014984"/>
          </a:xfrm>
        </p:spPr>
        <p:txBody>
          <a:bodyPr anchor="b">
            <a:normAutofit/>
          </a:bodyPr>
          <a:lstStyle/>
          <a:p>
            <a:pPr algn="ctr"/>
            <a:r>
              <a:rPr kumimoji="1" lang="ko-KR" altLang="en-US" sz="4800" dirty="0">
                <a:latin typeface="BM JUA OTF" panose="02020603020101020101" pitchFamily="18" charset="-127"/>
                <a:ea typeface="BM JUA OTF" panose="02020603020101020101" pitchFamily="18" charset="-127"/>
              </a:rPr>
              <a:t>전체 도서 리뷰 조회 </a:t>
            </a:r>
            <a:r>
              <a:rPr kumimoji="1" lang="en-US" altLang="ko-KR" sz="4800" dirty="0">
                <a:latin typeface="BM JUA OTF" panose="02020603020101020101" pitchFamily="18" charset="-127"/>
                <a:ea typeface="BM JUA OTF" panose="02020603020101020101" pitchFamily="18" charset="-127"/>
              </a:rPr>
              <a:t>/</a:t>
            </a:r>
            <a:r>
              <a:rPr kumimoji="1" lang="ko-KR" altLang="en-US" sz="4800" dirty="0">
                <a:latin typeface="BM JUA OTF" panose="02020603020101020101" pitchFamily="18" charset="-127"/>
                <a:ea typeface="BM JUA OTF" panose="02020603020101020101" pitchFamily="18" charset="-127"/>
              </a:rPr>
              <a:t> 특정 카테고리별 리뷰 조회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7EA615-CDBB-A023-2E28-5563DEE6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43" y="1374125"/>
            <a:ext cx="5837199" cy="42157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5A9A662-39D4-773D-6D8E-4B0EE61FC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807" y="1462733"/>
            <a:ext cx="11378376" cy="36807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9E4413-6BBB-F161-F86E-45DFD1A05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44" y="5589878"/>
            <a:ext cx="3585194" cy="42337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154B40-796E-C200-47A4-8EC90B715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807" y="5589878"/>
            <a:ext cx="11378376" cy="11522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1FC386-31E9-B28D-9E31-FC820AD46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807" y="7225378"/>
            <a:ext cx="11378376" cy="150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55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D9616-7238-080D-337A-656982DB7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>
            <a:extLst>
              <a:ext uri="{FF2B5EF4-FFF2-40B4-BE49-F238E27FC236}">
                <a16:creationId xmlns:a16="http://schemas.microsoft.com/office/drawing/2014/main" id="{DD5DE685-2D6D-DED0-963E-6640FAA93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343"/>
            <a:ext cx="18288000" cy="1014984"/>
          </a:xfrm>
        </p:spPr>
        <p:txBody>
          <a:bodyPr anchor="b">
            <a:normAutofit/>
          </a:bodyPr>
          <a:lstStyle/>
          <a:p>
            <a:pPr algn="ctr"/>
            <a:r>
              <a:rPr kumimoji="1" lang="ko-KR" altLang="en-US" sz="48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회원별</a:t>
            </a:r>
            <a:r>
              <a:rPr kumimoji="1" lang="ko-KR" altLang="en-US" sz="4800" dirty="0">
                <a:latin typeface="BM JUA OTF" panose="02020603020101020101" pitchFamily="18" charset="-127"/>
                <a:ea typeface="BM JUA OTF" panose="02020603020101020101" pitchFamily="18" charset="-127"/>
              </a:rPr>
              <a:t> 좌석 예약 현황 조회  </a:t>
            </a:r>
            <a:r>
              <a:rPr kumimoji="1" lang="en-US" altLang="ko-KR" sz="4800" dirty="0">
                <a:latin typeface="BM JUA OTF" panose="02020603020101020101" pitchFamily="18" charset="-127"/>
                <a:ea typeface="BM JUA OTF" panose="02020603020101020101" pitchFamily="18" charset="-127"/>
              </a:rPr>
              <a:t>/ </a:t>
            </a:r>
            <a:r>
              <a:rPr kumimoji="1" lang="ko-KR" altLang="en-US" sz="4800" dirty="0">
                <a:latin typeface="BM JUA OTF" panose="02020603020101020101" pitchFamily="18" charset="-127"/>
                <a:ea typeface="BM JUA OTF" panose="02020603020101020101" pitchFamily="18" charset="-127"/>
              </a:rPr>
              <a:t>층별 남은 좌석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728066-6EDD-14DD-AAA6-87DF47D9B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63" y="1839090"/>
            <a:ext cx="6496050" cy="33718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B5F83B-59C4-D2E6-3E13-4AE06B247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63" y="5664836"/>
            <a:ext cx="10934700" cy="2133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8D3C92-289F-9971-2B1F-DD62E2E92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138" y="1989839"/>
            <a:ext cx="9105900" cy="1409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E77E4B-2095-7A3B-CEBF-B59F4E1A6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8538" y="3590039"/>
            <a:ext cx="4000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41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A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740032" y="430923"/>
            <a:ext cx="0" cy="9425155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761915" y="3994185"/>
            <a:ext cx="11589715" cy="114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99"/>
              </a:lnSpc>
            </a:pPr>
            <a:r>
              <a:rPr lang="en-US" sz="7999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77990" y="5181600"/>
            <a:ext cx="11589715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0"/>
              </a:lnSpc>
            </a:pPr>
            <a:r>
              <a:rPr lang="en-US" sz="48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감사합니다.</a:t>
            </a:r>
          </a:p>
        </p:txBody>
      </p:sp>
      <p:sp>
        <p:nvSpPr>
          <p:cNvPr id="5" name="TextBox 5"/>
          <p:cNvSpPr txBox="1"/>
          <p:nvPr/>
        </p:nvSpPr>
        <p:spPr>
          <a:xfrm rot="-5400000">
            <a:off x="-1309074" y="2210836"/>
            <a:ext cx="3614341" cy="295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rPr>
              <a:t>2030.10.1</a:t>
            </a:r>
          </a:p>
        </p:txBody>
      </p:sp>
      <p:sp>
        <p:nvSpPr>
          <p:cNvPr id="6" name="TextBox 6"/>
          <p:cNvSpPr txBox="1"/>
          <p:nvPr/>
        </p:nvSpPr>
        <p:spPr>
          <a:xfrm rot="-5400000">
            <a:off x="-1309074" y="7781136"/>
            <a:ext cx="3614341" cy="295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rPr>
              <a:t>BUSINESS PROPOSAL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9C4F1-8974-96B7-C43F-4E9AF129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243" y="192767"/>
            <a:ext cx="6680433" cy="845202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ERD 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설계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C3A2758-154A-66B6-EF8D-A1E1CC0D7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6970" y="1037969"/>
            <a:ext cx="15794061" cy="886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27902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50719" y="109343"/>
            <a:ext cx="8235654" cy="1014984"/>
          </a:xfrm>
        </p:spPr>
        <p:txBody>
          <a:bodyPr anchor="b">
            <a:normAutofit/>
          </a:bodyPr>
          <a:lstStyle/>
          <a:p>
            <a:pPr algn="l">
              <a:defRPr/>
            </a:pPr>
            <a:r>
              <a:rPr kumimoji="1" lang="ko-KR" altLang="en-US" sz="4500">
                <a:latin typeface="BM JUA OTF"/>
                <a:ea typeface="BM JUA OTF"/>
              </a:rPr>
              <a:t>테이블생성 </a:t>
            </a:r>
            <a:r>
              <a:rPr kumimoji="1" lang="en-US" altLang="ko-KR" sz="4500">
                <a:latin typeface="BM JUA OTF"/>
                <a:ea typeface="BM JUA OTF"/>
              </a:rPr>
              <a:t>(</a:t>
            </a:r>
            <a:r>
              <a:rPr kumimoji="1" lang="ko-KR" altLang="en-US" sz="4500">
                <a:latin typeface="BM JUA OTF"/>
                <a:ea typeface="BM JUA OTF"/>
              </a:rPr>
              <a:t>회원</a:t>
            </a:r>
            <a:r>
              <a:rPr kumimoji="1" lang="en-US" altLang="ko-KR" sz="4500">
                <a:latin typeface="BM JUA OTF"/>
                <a:ea typeface="BM JUA OTF"/>
              </a:rPr>
              <a:t>)</a:t>
            </a:r>
            <a:endParaRPr kumimoji="1" lang="ko-KR" altLang="en-US" sz="4500">
              <a:latin typeface="BM JUA OTF"/>
              <a:ea typeface="BM JUA OTF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541" y="1480280"/>
            <a:ext cx="9119340" cy="422538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60151" y="2191389"/>
            <a:ext cx="8847581" cy="3492675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3047999" y="6061616"/>
          <a:ext cx="12192005" cy="38054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1715"/>
                <a:gridCol w="1741715"/>
                <a:gridCol w="1741715"/>
                <a:gridCol w="1741715"/>
                <a:gridCol w="1741715"/>
                <a:gridCol w="1741715"/>
                <a:gridCol w="1741715"/>
              </a:tblGrid>
              <a:tr h="488273">
                <a:tc gridSpan="7"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r>
                        <a:rPr lang="en-US" altLang="ko-KR" sz="2300" b="1"/>
                        <a:t>USER_TBL (</a:t>
                      </a:r>
                      <a:r>
                        <a:rPr lang="ko-KR" altLang="en-US" sz="2300" b="1"/>
                        <a:t>회원 테이블</a:t>
                      </a:r>
                      <a:r>
                        <a:rPr lang="en-US" altLang="ko-KR" sz="2300" b="1"/>
                        <a:t>)</a:t>
                      </a:r>
                      <a:endParaRPr lang="ko-KR" altLang="en-US" sz="2300" b="1"/>
                    </a:p>
                  </a:txBody>
                  <a:tcPr marL="137160" marR="137160" marT="68580" marB="6858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500" b="1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500" b="1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500" b="1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500" b="1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500" b="1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500" b="1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88273"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2300" b="1"/>
                        <a:t>컬럼 명</a:t>
                      </a:r>
                      <a:endParaRPr lang="ko-KR" altLang="en-US" sz="2300" b="1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2300" b="1"/>
                        <a:t>컬럼</a:t>
                      </a:r>
                      <a:r>
                        <a:rPr lang="en-US" altLang="ko-KR" sz="2300" b="1"/>
                        <a:t>ID</a:t>
                      </a:r>
                      <a:endParaRPr lang="ko-KR" altLang="en-US" sz="2300" b="1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2300" b="1"/>
                        <a:t>타입</a:t>
                      </a:r>
                      <a:r>
                        <a:rPr lang="en-US" altLang="ko-KR" sz="2300" b="1"/>
                        <a:t>/</a:t>
                      </a:r>
                      <a:r>
                        <a:rPr lang="ko-KR" altLang="en-US" sz="2300" b="1"/>
                        <a:t>길이</a:t>
                      </a:r>
                      <a:endParaRPr lang="ko-KR" altLang="en-US" sz="2300" b="1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2300" b="1"/>
                        <a:t>N/N</a:t>
                      </a:r>
                      <a:endParaRPr lang="ko-KR" altLang="en-US" sz="2300" b="1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2300" b="1"/>
                        <a:t>PK</a:t>
                      </a:r>
                      <a:endParaRPr lang="ko-KR" altLang="en-US" sz="2300" b="1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2300" b="1"/>
                        <a:t>FK</a:t>
                      </a:r>
                      <a:endParaRPr lang="ko-KR" altLang="en-US" sz="2300" b="1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2300" b="1"/>
                        <a:t>제약조건</a:t>
                      </a:r>
                      <a:endParaRPr lang="ko-KR" altLang="en-US" sz="2300" b="1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</a:tr>
              <a:tr h="565776"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800" b="1"/>
                        <a:t>회원 아이디</a:t>
                      </a:r>
                      <a:endParaRPr lang="en-US" altLang="ko-KR" sz="1800" b="1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USER_ID</a:t>
                      </a: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char(4)</a:t>
                      </a: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r>
                        <a:rPr lang="en-US" altLang="ko-KR" sz="1800"/>
                        <a:t>O</a:t>
                      </a: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</a:tr>
              <a:tr h="565776"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800" b="1"/>
                        <a:t>회원이름</a:t>
                      </a:r>
                      <a:endParaRPr lang="ko-KR" altLang="en-US" sz="1800" b="1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USER_NAME</a:t>
                      </a: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varchar2(10)</a:t>
                      </a: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r>
                        <a:rPr lang="en-US" altLang="ko-KR" sz="1800"/>
                        <a:t>O</a:t>
                      </a: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</a:tr>
              <a:tr h="565776"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800" b="1"/>
                        <a:t>이메일</a:t>
                      </a:r>
                      <a:endParaRPr lang="ko-KR" altLang="en-US" sz="1800" b="1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EMAIL</a:t>
                      </a: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/>
                        <a:t>varchar2(50)</a:t>
                      </a: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%@% . %</a:t>
                      </a:r>
                      <a:endParaRPr lang="ko-KR" altLang="en-US" sz="1800"/>
                    </a:p>
                  </a:txBody>
                  <a:tcPr marL="137160" marR="137160" marT="68580" marB="68580"/>
                </a:tc>
              </a:tr>
              <a:tr h="565776"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800" b="1"/>
                        <a:t>핸드폰번호</a:t>
                      </a:r>
                      <a:endParaRPr lang="ko-KR" altLang="en-US" sz="1800" b="1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PHONE</a:t>
                      </a: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/>
                        <a:t>varchar2(20)</a:t>
                      </a: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010-%-____</a:t>
                      </a:r>
                      <a:endParaRPr lang="ko-KR" altLang="en-US" sz="1800"/>
                    </a:p>
                  </a:txBody>
                  <a:tcPr marL="137160" marR="137160" marT="68580" marB="68580"/>
                </a:tc>
              </a:tr>
              <a:tr h="565776"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800" b="1"/>
                        <a:t>성별</a:t>
                      </a:r>
                      <a:endParaRPr lang="ko-KR" altLang="en-US" sz="1800" b="1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GENDER</a:t>
                      </a: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/>
                        <a:t>varchar2(6)</a:t>
                      </a: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‘</a:t>
                      </a:r>
                      <a:r>
                        <a:rPr lang="ko-KR" altLang="en-US" sz="1800"/>
                        <a:t>남</a:t>
                      </a:r>
                      <a:r>
                        <a:rPr lang="en-US" altLang="ko-KR" sz="1800"/>
                        <a:t>’,</a:t>
                      </a:r>
                      <a:r>
                        <a:rPr lang="ko-KR" altLang="en-US" sz="1800"/>
                        <a:t> </a:t>
                      </a:r>
                      <a:r>
                        <a:rPr lang="en-US" altLang="ko-KR" sz="1800"/>
                        <a:t>‘</a:t>
                      </a:r>
                      <a:r>
                        <a:rPr lang="ko-KR" altLang="en-US" sz="1800"/>
                        <a:t>여</a:t>
                      </a:r>
                      <a:r>
                        <a:rPr lang="en-US" altLang="ko-KR" sz="1800"/>
                        <a:t>’</a:t>
                      </a:r>
                      <a:endParaRPr lang="en-US" altLang="ko-KR" sz="1800"/>
                    </a:p>
                  </a:txBody>
                  <a:tcPr marL="137160" marR="137160" marT="68580" marB="6858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EEFCA-0D2A-FFDC-C159-9A94E2FAA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EB91A0F4-9639-2A9D-CD48-ECBA2BCC3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19" y="109343"/>
            <a:ext cx="8235654" cy="1014984"/>
          </a:xfrm>
        </p:spPr>
        <p:txBody>
          <a:bodyPr anchor="b">
            <a:normAutofit/>
          </a:bodyPr>
          <a:lstStyle/>
          <a:p>
            <a:pPr algn="l"/>
            <a:r>
              <a:rPr kumimoji="1" lang="ko-KR" altLang="en-US" sz="4500" dirty="0">
                <a:latin typeface="BM JUA OTF" panose="02020603020101020101" pitchFamily="18" charset="-127"/>
                <a:ea typeface="BM JUA OTF" panose="02020603020101020101" pitchFamily="18" charset="-127"/>
              </a:rPr>
              <a:t>테이블생성 </a:t>
            </a:r>
            <a:r>
              <a:rPr kumimoji="1" lang="en-US" altLang="ko-KR" sz="4500" dirty="0"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kumimoji="1" lang="ko-KR" altLang="en-US" sz="4500" dirty="0">
                <a:latin typeface="BM JUA OTF" panose="02020603020101020101" pitchFamily="18" charset="-127"/>
                <a:ea typeface="BM JUA OTF" panose="02020603020101020101" pitchFamily="18" charset="-127"/>
              </a:rPr>
              <a:t>지점</a:t>
            </a:r>
            <a:r>
              <a:rPr kumimoji="1" lang="en-US" altLang="ko-KR" sz="45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endParaRPr kumimoji="1" lang="ko-KR" altLang="en-US" sz="45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A8366B1-327B-2881-64D3-9414EE7DE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48" y="2637045"/>
            <a:ext cx="8569190" cy="250645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A168827-4CB6-9845-B1BB-FC6111387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866" y="1606476"/>
            <a:ext cx="8583381" cy="3537024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E33D1DA3-4E3C-4F6C-6C7B-BF5FF5AFB603}"/>
              </a:ext>
            </a:extLst>
          </p:cNvPr>
          <p:cNvGraphicFramePr>
            <a:graphicFrameLocks noGrp="1"/>
          </p:cNvGraphicFramePr>
          <p:nvPr/>
        </p:nvGraphicFramePr>
        <p:xfrm>
          <a:off x="3047999" y="5720771"/>
          <a:ext cx="12192005" cy="3300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1715">
                  <a:extLst>
                    <a:ext uri="{9D8B030D-6E8A-4147-A177-3AD203B41FA5}">
                      <a16:colId xmlns:a16="http://schemas.microsoft.com/office/drawing/2014/main" val="314871347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12770101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579086962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563916416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7101545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18542791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475304581"/>
                    </a:ext>
                  </a:extLst>
                </a:gridCol>
              </a:tblGrid>
              <a:tr h="54864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" altLang="ko-KR" sz="27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LOCATION_TBL </a:t>
                      </a:r>
                      <a:r>
                        <a:rPr lang="en-US" altLang="ko-KR" sz="2300" b="1" dirty="0"/>
                        <a:t>(</a:t>
                      </a:r>
                      <a:r>
                        <a:rPr lang="ko-KR" altLang="en-US" sz="2300" b="1" dirty="0"/>
                        <a:t>지점 테이블</a:t>
                      </a:r>
                      <a:r>
                        <a:rPr lang="en-US" altLang="ko-KR" sz="2300" b="1" dirty="0"/>
                        <a:t>)</a:t>
                      </a:r>
                      <a:endParaRPr lang="ko-KR" altLang="en-US" sz="2300" b="1" dirty="0"/>
                    </a:p>
                  </a:txBody>
                  <a:tcPr marL="137160" marR="137160" marT="68580" marB="6858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81499"/>
                  </a:ext>
                </a:extLst>
              </a:tr>
              <a:tr h="4882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b="1" dirty="0"/>
                        <a:t>컬럼 명</a:t>
                      </a:r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b="1" dirty="0"/>
                        <a:t>컬럼</a:t>
                      </a:r>
                      <a:r>
                        <a:rPr lang="en-US" altLang="ko-KR" sz="2300" b="1" dirty="0"/>
                        <a:t>ID</a:t>
                      </a:r>
                      <a:endParaRPr lang="ko-KR" altLang="en-US" sz="2300" b="1" dirty="0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b="1" dirty="0"/>
                        <a:t>타입</a:t>
                      </a:r>
                      <a:r>
                        <a:rPr lang="en-US" altLang="ko-KR" sz="2300" b="1" dirty="0"/>
                        <a:t>/</a:t>
                      </a:r>
                      <a:r>
                        <a:rPr lang="ko-KR" altLang="en-US" sz="2300" b="1" dirty="0"/>
                        <a:t>길이</a:t>
                      </a:r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b="1" dirty="0"/>
                        <a:t>N/N</a:t>
                      </a:r>
                      <a:endParaRPr lang="ko-KR" altLang="en-US" sz="2300" b="1" dirty="0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b="1" dirty="0"/>
                        <a:t>PK</a:t>
                      </a:r>
                      <a:endParaRPr lang="ko-KR" altLang="en-US" sz="2300" b="1" dirty="0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b="1" dirty="0"/>
                        <a:t>FK</a:t>
                      </a:r>
                      <a:endParaRPr lang="ko-KR" altLang="en-US" sz="2300" b="1" dirty="0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b="1" dirty="0"/>
                        <a:t>제약조건</a:t>
                      </a:r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383521"/>
                  </a:ext>
                </a:extLst>
              </a:tr>
              <a:tr h="5657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지점 아이디</a:t>
                      </a:r>
                      <a:endParaRPr lang="en-US" altLang="ko-KR" sz="1800" b="1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LOC_ID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varchar2(15)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O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766051756"/>
                  </a:ext>
                </a:extLst>
              </a:tr>
              <a:tr h="5657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지점 이름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LOC_NAME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varchar2(30)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O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4050807664"/>
                  </a:ext>
                </a:extLst>
              </a:tr>
              <a:tr h="5657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주소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LOC_ADDR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varchar2(100)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O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708446919"/>
                  </a:ext>
                </a:extLst>
              </a:tr>
              <a:tr h="5657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사용자 아이디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USER_ID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char2(4)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O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2703353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539009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/>
          <p:cNvSpPr>
            <a:spLocks noGrp="1"/>
          </p:cNvSpPr>
          <p:nvPr>
            <p:ph type="title" idx="0"/>
          </p:nvPr>
        </p:nvSpPr>
        <p:spPr>
          <a:xfrm>
            <a:off x="374946" y="114300"/>
            <a:ext cx="8235654" cy="1014984"/>
          </a:xfrm>
        </p:spPr>
        <p:txBody>
          <a:bodyPr anchor="b">
            <a:normAutofit fontScale="90000"/>
          </a:bodyPr>
          <a:lstStyle/>
          <a:p>
            <a:pPr algn="l">
              <a:defRPr/>
            </a:pPr>
            <a:r>
              <a:rPr kumimoji="1" lang="ko-KR" altLang="en-US" sz="4500">
                <a:latin typeface="BM JUA OTF"/>
                <a:ea typeface="BM JUA OTF"/>
              </a:rPr>
              <a:t>테이블생성 </a:t>
            </a:r>
            <a:r>
              <a:rPr kumimoji="1" lang="en-US" altLang="ko-KR" sz="4500">
                <a:latin typeface="BM JUA OTF"/>
                <a:ea typeface="BM JUA OTF"/>
              </a:rPr>
              <a:t>(</a:t>
            </a:r>
            <a:r>
              <a:rPr kumimoji="1" lang="ko-KR" altLang="en-US" sz="4500">
                <a:latin typeface="BM JUA OTF"/>
                <a:ea typeface="BM JUA OTF"/>
              </a:rPr>
              <a:t>도서 정보 </a:t>
            </a:r>
            <a:r>
              <a:rPr kumimoji="1" lang="en-US" altLang="ko-KR" sz="4500">
                <a:latin typeface="BM JUA OTF"/>
                <a:ea typeface="BM JUA OTF"/>
              </a:rPr>
              <a:t>/ </a:t>
            </a:r>
            <a:r>
              <a:rPr kumimoji="1" lang="ko-KR" altLang="en-US" sz="4500">
                <a:latin typeface="BM JUA OTF"/>
                <a:ea typeface="BM JUA OTF"/>
              </a:rPr>
              <a:t>카테고리</a:t>
            </a:r>
            <a:r>
              <a:rPr kumimoji="1" lang="en-US" altLang="ko-KR" sz="4500">
                <a:latin typeface="BM JUA OTF"/>
                <a:ea typeface="BM JUA OTF"/>
              </a:rPr>
              <a:t>)</a:t>
            </a:r>
            <a:endParaRPr kumimoji="1" lang="ko-KR" altLang="en-US" sz="4500">
              <a:latin typeface="BM JUA OTF"/>
              <a:ea typeface="BM JUA OTF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64610" y="594679"/>
            <a:ext cx="8235653" cy="6117914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9215845" y="6977250"/>
          <a:ext cx="8899347" cy="297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783"/>
                <a:gridCol w="2281188"/>
                <a:gridCol w="1572380"/>
                <a:gridCol w="795344"/>
                <a:gridCol w="677732"/>
                <a:gridCol w="580914"/>
                <a:gridCol w="1065006"/>
              </a:tblGrid>
              <a:tr h="411480">
                <a:tc gridSpan="7"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r>
                        <a:rPr lang="en-US" altLang="ko-KR" sz="1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BOOK </a:t>
                      </a:r>
                      <a:r>
                        <a:rPr lang="en-US" altLang="ko-KR" sz="1800" b="1"/>
                        <a:t>(</a:t>
                      </a:r>
                      <a:r>
                        <a:rPr lang="ko-KR" altLang="en-US" sz="1800" b="1"/>
                        <a:t>도서정보 테이블</a:t>
                      </a:r>
                      <a:r>
                        <a:rPr lang="en-US" altLang="ko-KR" sz="1800" b="1"/>
                        <a:t>)</a:t>
                      </a:r>
                      <a:endParaRPr lang="ko-KR" altLang="en-US" sz="1800" b="1"/>
                    </a:p>
                  </a:txBody>
                  <a:tcPr marL="137160" marR="137160" marT="68580" marB="6858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500" b="1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500" b="1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500" b="1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500" b="1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500" b="1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500" b="1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5760"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500" b="1"/>
                        <a:t>컬럼 명</a:t>
                      </a:r>
                      <a:endParaRPr lang="ko-KR" altLang="en-US" sz="1500" b="1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500" b="1"/>
                        <a:t>컬럼</a:t>
                      </a:r>
                      <a:r>
                        <a:rPr lang="en-US" altLang="ko-KR" sz="1500" b="1"/>
                        <a:t>ID</a:t>
                      </a:r>
                      <a:endParaRPr lang="ko-KR" altLang="en-US" sz="1500" b="1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500" b="1"/>
                        <a:t>타입</a:t>
                      </a:r>
                      <a:r>
                        <a:rPr lang="en-US" altLang="ko-KR" sz="1500" b="1"/>
                        <a:t>/</a:t>
                      </a:r>
                      <a:r>
                        <a:rPr lang="ko-KR" altLang="en-US" sz="1500" b="1"/>
                        <a:t>길이</a:t>
                      </a:r>
                      <a:endParaRPr lang="ko-KR" altLang="en-US" sz="1500" b="1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1500" b="1"/>
                        <a:t>N/N</a:t>
                      </a:r>
                      <a:endParaRPr lang="ko-KR" altLang="en-US" sz="1500" b="1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1500" b="1"/>
                        <a:t>PK</a:t>
                      </a:r>
                      <a:endParaRPr lang="ko-KR" altLang="en-US" sz="1500" b="1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1500" b="1"/>
                        <a:t>FK</a:t>
                      </a:r>
                      <a:endParaRPr lang="ko-KR" altLang="en-US" sz="1500" b="1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500" b="1"/>
                        <a:t>제약조건</a:t>
                      </a:r>
                      <a:endParaRPr lang="ko-KR" altLang="en-US" sz="1500" b="1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</a:tr>
              <a:tr h="365760"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500" b="1"/>
                        <a:t>책 아이디</a:t>
                      </a:r>
                      <a:endParaRPr lang="en-US" altLang="ko-KR" sz="1500" b="1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1500"/>
                        <a:t>BOOK_ID</a:t>
                      </a: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500"/>
                        <a:t>varchar2(10)</a:t>
                      </a: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O</a:t>
                      </a: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endParaRPr lang="ko-KR" altLang="en-US" sz="1500"/>
                    </a:p>
                  </a:txBody>
                  <a:tcPr marL="137160" marR="137160" marT="68580" marB="68580"/>
                </a:tc>
              </a:tr>
              <a:tr h="365760"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500" b="1"/>
                        <a:t>책 이름</a:t>
                      </a:r>
                      <a:endParaRPr lang="ko-KR" altLang="en-US" sz="1500" b="1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1500"/>
                        <a:t>TITLE</a:t>
                      </a: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500"/>
                        <a:t>varchar2(50)</a:t>
                      </a: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O</a:t>
                      </a: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endParaRPr lang="ko-KR" altLang="en-US" sz="1500"/>
                    </a:p>
                  </a:txBody>
                  <a:tcPr marL="137160" marR="137160" marT="68580" marB="68580"/>
                </a:tc>
              </a:tr>
              <a:tr h="365760"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500" b="1"/>
                        <a:t>저자</a:t>
                      </a:r>
                      <a:endParaRPr lang="ko-KR" altLang="en-US" sz="1500" b="1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1500"/>
                        <a:t>AUTHOR</a:t>
                      </a: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500"/>
                        <a:t>varchar2(50)</a:t>
                      </a: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O</a:t>
                      </a: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endParaRPr lang="ko-KR" altLang="en-US" sz="1500"/>
                    </a:p>
                  </a:txBody>
                  <a:tcPr marL="137160" marR="137160" marT="68580" marB="68580"/>
                </a:tc>
              </a:tr>
              <a:tr h="365760"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500" b="1"/>
                        <a:t>수량</a:t>
                      </a:r>
                      <a:endParaRPr lang="ko-KR" altLang="en-US" sz="1500" b="1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1500"/>
                        <a:t>BOOK_CNT</a:t>
                      </a: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500"/>
                        <a:t>number(2)</a:t>
                      </a: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O</a:t>
                      </a: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endParaRPr lang="ko-KR" altLang="en-US" sz="1500"/>
                    </a:p>
                  </a:txBody>
                  <a:tcPr marL="137160" marR="137160" marT="68580" marB="68580"/>
                </a:tc>
              </a:tr>
              <a:tr h="365760"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500" b="1"/>
                        <a:t>대출가능도서수량</a:t>
                      </a:r>
                      <a:endParaRPr lang="ko-KR" altLang="en-US" sz="1500" b="1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1500"/>
                        <a:t>BOOK_REMAIN_CNT</a:t>
                      </a: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500"/>
                        <a:t>number(2)</a:t>
                      </a: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O</a:t>
                      </a: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endParaRPr lang="ko-KR" altLang="en-US" sz="1500"/>
                    </a:p>
                  </a:txBody>
                  <a:tcPr marL="137160" marR="137160" marT="68580" marB="68580"/>
                </a:tc>
              </a:tr>
              <a:tr h="365760"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500" b="1"/>
                        <a:t>카테고리</a:t>
                      </a:r>
                      <a:endParaRPr lang="ko-KR" altLang="en-US" sz="1500" b="1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1500"/>
                        <a:t>CATEGORY_ID</a:t>
                      </a: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500"/>
                        <a:t>varchar2(10)</a:t>
                      </a: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O</a:t>
                      </a: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endParaRPr lang="ko-KR" altLang="en-US" sz="1500"/>
                    </a:p>
                  </a:txBody>
                  <a:tcPr marL="137160" marR="137160" marT="68580" marB="68580"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72811" y="7983090"/>
          <a:ext cx="8866389" cy="1965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9973"/>
                <a:gridCol w="2178425"/>
                <a:gridCol w="1516827"/>
                <a:gridCol w="677733"/>
                <a:gridCol w="597048"/>
                <a:gridCol w="580914"/>
                <a:gridCol w="2065469"/>
              </a:tblGrid>
              <a:tr h="411480">
                <a:tc gridSpan="7"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r>
                        <a:rPr lang="en-US" altLang="ko-KR" sz="1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CATEGORY </a:t>
                      </a:r>
                      <a:r>
                        <a:rPr lang="en-US" altLang="ko-KR" sz="1800" b="1"/>
                        <a:t>(</a:t>
                      </a:r>
                      <a:r>
                        <a:rPr lang="ko-KR" altLang="en-US" sz="1800" b="1"/>
                        <a:t>카테고리 테이블</a:t>
                      </a:r>
                      <a:r>
                        <a:rPr lang="en-US" altLang="ko-KR" sz="1800" b="1"/>
                        <a:t>)</a:t>
                      </a:r>
                      <a:endParaRPr lang="ko-KR" altLang="en-US" sz="1800" b="1"/>
                    </a:p>
                  </a:txBody>
                  <a:tcPr marL="137160" marR="137160" marT="68580" marB="6858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500" b="1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500" b="1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500" b="1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500" b="1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500" b="1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500" b="1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5760"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500" b="1"/>
                        <a:t>컬럼 명</a:t>
                      </a:r>
                      <a:endParaRPr lang="ko-KR" altLang="en-US" sz="1500" b="1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500" b="1"/>
                        <a:t>컬럼</a:t>
                      </a:r>
                      <a:r>
                        <a:rPr lang="en-US" altLang="ko-KR" sz="1500" b="1"/>
                        <a:t>ID</a:t>
                      </a:r>
                      <a:endParaRPr lang="ko-KR" altLang="en-US" sz="1500" b="1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500" b="1"/>
                        <a:t>타입</a:t>
                      </a:r>
                      <a:r>
                        <a:rPr lang="en-US" altLang="ko-KR" sz="1500" b="1"/>
                        <a:t>/</a:t>
                      </a:r>
                      <a:r>
                        <a:rPr lang="ko-KR" altLang="en-US" sz="1500" b="1"/>
                        <a:t>길이</a:t>
                      </a:r>
                      <a:endParaRPr lang="ko-KR" altLang="en-US" sz="1500" b="1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1500" b="1"/>
                        <a:t>N/N</a:t>
                      </a:r>
                      <a:endParaRPr lang="ko-KR" altLang="en-US" sz="1500" b="1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1500" b="1"/>
                        <a:t>PK</a:t>
                      </a:r>
                      <a:endParaRPr lang="ko-KR" altLang="en-US" sz="1500" b="1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1500" b="1"/>
                        <a:t>FK</a:t>
                      </a:r>
                      <a:endParaRPr lang="ko-KR" altLang="en-US" sz="1500" b="1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500" b="1"/>
                        <a:t>제약조건</a:t>
                      </a:r>
                      <a:endParaRPr lang="ko-KR" altLang="en-US" sz="1500" b="1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</a:tr>
              <a:tr h="594360"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500" b="1"/>
                        <a:t>카테고리 아이디</a:t>
                      </a:r>
                      <a:endParaRPr lang="en-US" altLang="ko-KR" sz="1500" b="1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" altLang="ko-KR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CATEGORY_ID</a:t>
                      </a: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500"/>
                        <a:t>varchar2(10)</a:t>
                      </a: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O</a:t>
                      </a: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endParaRPr lang="ko-KR" altLang="en-US" sz="1500"/>
                    </a:p>
                  </a:txBody>
                  <a:tcPr marL="137160" marR="137160" marT="68580" marB="68580"/>
                </a:tc>
              </a:tr>
              <a:tr h="594360"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500" b="1"/>
                        <a:t>카테고리 이름</a:t>
                      </a:r>
                      <a:endParaRPr lang="ko-KR" altLang="en-US" sz="1500" b="1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" altLang="ko-KR" sz="15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CATEGORY_NAME</a:t>
                      </a: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500"/>
                        <a:t>varchar2(20)</a:t>
                      </a: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5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500"/>
                        <a:t>장르 </a:t>
                      </a:r>
                      <a:r>
                        <a:rPr lang="en-US" altLang="ko-KR" sz="1500"/>
                        <a:t>: ‘</a:t>
                      </a:r>
                      <a:r>
                        <a:rPr lang="ko-KR" altLang="en-US" sz="1500"/>
                        <a:t>소설</a:t>
                      </a:r>
                      <a:r>
                        <a:rPr lang="en-US" altLang="ko-KR" sz="1500"/>
                        <a:t>’,</a:t>
                      </a:r>
                      <a:r>
                        <a:rPr lang="ko-KR" altLang="en-US" sz="1500"/>
                        <a:t> </a:t>
                      </a:r>
                      <a:r>
                        <a:rPr lang="en-US" altLang="ko-KR" sz="1500"/>
                        <a:t>‘</a:t>
                      </a:r>
                      <a:r>
                        <a:rPr lang="ko-KR" altLang="en-US" sz="1500"/>
                        <a:t>에세이</a:t>
                      </a:r>
                      <a:r>
                        <a:rPr lang="en-US" altLang="ko-KR" sz="1500"/>
                        <a:t>’,</a:t>
                      </a:r>
                      <a:endParaRPr lang="en-US" altLang="ko-KR" sz="1500"/>
                    </a:p>
                    <a:p>
                      <a:pPr latinLnBrk="1">
                        <a:defRPr/>
                      </a:pPr>
                      <a:r>
                        <a:rPr lang="en-US" altLang="ko-KR" sz="1500"/>
                        <a:t> ‘</a:t>
                      </a:r>
                      <a:r>
                        <a:rPr lang="ko-KR" altLang="en-US" sz="1500"/>
                        <a:t>전문서</a:t>
                      </a:r>
                      <a:r>
                        <a:rPr lang="en-US" altLang="ko-KR" sz="1500"/>
                        <a:t>’, ‘</a:t>
                      </a:r>
                      <a:r>
                        <a:rPr lang="ko-KR" altLang="en-US" sz="1500"/>
                        <a:t>만화</a:t>
                      </a:r>
                      <a:r>
                        <a:rPr lang="en-US" altLang="ko-KR" sz="1500"/>
                        <a:t>’</a:t>
                      </a:r>
                      <a:endParaRPr lang="en-US" altLang="ko-KR" sz="1500"/>
                    </a:p>
                  </a:txBody>
                  <a:tcPr marL="137160" marR="137160" marT="68580" marB="68580"/>
                </a:tc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7739" y="5876184"/>
            <a:ext cx="8372675" cy="196596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82294" y="1298547"/>
            <a:ext cx="5833551" cy="28092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7737" y="4325538"/>
            <a:ext cx="4356100" cy="1409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/>
          <p:cNvSpPr>
            <a:spLocks noGrp="1"/>
          </p:cNvSpPr>
          <p:nvPr>
            <p:ph type="title" idx="0"/>
          </p:nvPr>
        </p:nvSpPr>
        <p:spPr>
          <a:xfrm>
            <a:off x="250719" y="109343"/>
            <a:ext cx="8235654" cy="1014984"/>
          </a:xfrm>
        </p:spPr>
        <p:txBody>
          <a:bodyPr anchor="b">
            <a:normAutofit/>
          </a:bodyPr>
          <a:lstStyle/>
          <a:p>
            <a:pPr algn="l">
              <a:defRPr/>
            </a:pPr>
            <a:r>
              <a:rPr kumimoji="1" lang="ko-KR" altLang="en-US" sz="4500">
                <a:latin typeface="BM JUA OTF"/>
                <a:ea typeface="BM JUA OTF"/>
              </a:rPr>
              <a:t>테이블생성 </a:t>
            </a:r>
            <a:r>
              <a:rPr kumimoji="1" lang="en-US" altLang="ko-KR" sz="4500">
                <a:latin typeface="BM JUA OTF"/>
                <a:ea typeface="BM JUA OTF"/>
              </a:rPr>
              <a:t>(</a:t>
            </a:r>
            <a:r>
              <a:rPr kumimoji="1" lang="ko-KR" altLang="en-US" sz="4500">
                <a:latin typeface="BM JUA OTF"/>
                <a:ea typeface="BM JUA OTF"/>
              </a:rPr>
              <a:t>도서대출</a:t>
            </a:r>
            <a:r>
              <a:rPr kumimoji="1" lang="en-US" altLang="ko-KR" sz="4500">
                <a:latin typeface="BM JUA OTF"/>
                <a:ea typeface="BM JUA OTF"/>
              </a:rPr>
              <a:t>)</a:t>
            </a:r>
            <a:endParaRPr kumimoji="1" lang="ko-KR" altLang="en-US" sz="4500">
              <a:latin typeface="BM JUA OTF"/>
              <a:ea typeface="BM JUA OTF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96225" y="6789570"/>
          <a:ext cx="12577774" cy="3295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6825"/>
                <a:gridCol w="2018849"/>
                <a:gridCol w="1920240"/>
                <a:gridCol w="887505"/>
                <a:gridCol w="903644"/>
                <a:gridCol w="774551"/>
                <a:gridCol w="4276160"/>
              </a:tblGrid>
              <a:tr h="411480">
                <a:tc gridSpan="7"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r>
                        <a:rPr lang="en" altLang="ko-KR" sz="1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LOAN_TBL </a:t>
                      </a:r>
                      <a:r>
                        <a:rPr lang="en-US" altLang="ko-KR" sz="1800" b="1"/>
                        <a:t>(</a:t>
                      </a:r>
                      <a:r>
                        <a:rPr lang="ko-KR" altLang="en-US" sz="1800" b="1"/>
                        <a:t>대출 테이블</a:t>
                      </a:r>
                      <a:r>
                        <a:rPr lang="en-US" altLang="ko-KR" sz="1800" b="1"/>
                        <a:t>)</a:t>
                      </a:r>
                      <a:endParaRPr lang="ko-KR" altLang="en-US" sz="1800" b="1"/>
                    </a:p>
                  </a:txBody>
                  <a:tcPr marL="137160" marR="137160" marT="68580" marB="6858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500" b="1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500" b="1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500" b="1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500" b="1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500" b="1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500" b="1"/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11480"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800" b="1"/>
                        <a:t>컬럼 명</a:t>
                      </a:r>
                      <a:endParaRPr lang="ko-KR" altLang="en-US" sz="1800" b="1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800" b="1"/>
                        <a:t>컬럼</a:t>
                      </a:r>
                      <a:r>
                        <a:rPr lang="en-US" altLang="ko-KR" sz="1800" b="1"/>
                        <a:t>ID</a:t>
                      </a:r>
                      <a:endParaRPr lang="ko-KR" altLang="en-US" sz="1800" b="1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800" b="1"/>
                        <a:t>타입</a:t>
                      </a:r>
                      <a:r>
                        <a:rPr lang="en-US" altLang="ko-KR" sz="1800" b="1"/>
                        <a:t>/</a:t>
                      </a:r>
                      <a:r>
                        <a:rPr lang="ko-KR" altLang="en-US" sz="1800" b="1"/>
                        <a:t>길이</a:t>
                      </a:r>
                      <a:endParaRPr lang="ko-KR" altLang="en-US" sz="1800" b="1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1800" b="1"/>
                        <a:t>N/N</a:t>
                      </a:r>
                      <a:endParaRPr lang="ko-KR" altLang="en-US" sz="1800" b="1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1800" b="1"/>
                        <a:t>PK</a:t>
                      </a:r>
                      <a:endParaRPr lang="ko-KR" altLang="en-US" sz="1800" b="1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1800" b="1"/>
                        <a:t>FK</a:t>
                      </a:r>
                      <a:endParaRPr lang="ko-KR" altLang="en-US" sz="1800" b="1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800" b="1"/>
                        <a:t>제약조건</a:t>
                      </a:r>
                      <a:endParaRPr lang="ko-KR" altLang="en-US" sz="1800" b="1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</a:tr>
              <a:tr h="411480"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800" b="1"/>
                        <a:t>대출 </a:t>
                      </a:r>
                      <a:r>
                        <a:rPr lang="en-US" altLang="ko-KR" sz="1800" b="1"/>
                        <a:t>ID</a:t>
                      </a:r>
                      <a:endParaRPr lang="en-US" altLang="ko-KR" sz="1800" b="1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LOAN_ID</a:t>
                      </a: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/>
                        <a:t>varchar2(10)</a:t>
                      </a: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r>
                        <a:rPr lang="en-US" altLang="ko-KR" sz="1800"/>
                        <a:t>O</a:t>
                      </a: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</a:tr>
              <a:tr h="411480"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800" b="1"/>
                        <a:t>대출일자</a:t>
                      </a:r>
                      <a:endParaRPr lang="ko-KR" altLang="en-US" sz="1800" b="1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LOAN_DATE</a:t>
                      </a: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/>
                        <a:t>date</a:t>
                      </a: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default sysdate</a:t>
                      </a:r>
                      <a:endParaRPr lang="en-US" altLang="ko-KR" sz="1800"/>
                    </a:p>
                  </a:txBody>
                  <a:tcPr marL="137160" marR="137160" marT="68580" marB="68580"/>
                </a:tc>
              </a:tr>
              <a:tr h="411480"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800" b="1"/>
                        <a:t>반납일자</a:t>
                      </a:r>
                      <a:endParaRPr lang="ko-KR" altLang="en-US" sz="1800" b="1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DUE_DATE</a:t>
                      </a: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/>
                        <a:t>date</a:t>
                      </a: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</a:tr>
              <a:tr h="411480"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800" b="1"/>
                        <a:t>대출상태</a:t>
                      </a:r>
                      <a:endParaRPr lang="ko-KR" altLang="en-US" sz="1800" b="1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LOAN_STATUS</a:t>
                      </a: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/>
                        <a:t>VARCHAR2(15)</a:t>
                      </a: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800"/>
                        <a:t>상태 </a:t>
                      </a:r>
                      <a:r>
                        <a:rPr lang="en-US" altLang="ko-KR" sz="1800"/>
                        <a:t>: ‘</a:t>
                      </a:r>
                      <a:r>
                        <a:rPr lang="ko-KR" altLang="en-US" sz="1800"/>
                        <a:t>대출 중</a:t>
                      </a:r>
                      <a:r>
                        <a:rPr lang="en-US" altLang="ko-KR" sz="1800"/>
                        <a:t>’,</a:t>
                      </a:r>
                      <a:r>
                        <a:rPr lang="ko-KR" altLang="en-US" sz="1800"/>
                        <a:t> </a:t>
                      </a:r>
                      <a:r>
                        <a:rPr lang="en-US" altLang="ko-KR" sz="1800"/>
                        <a:t>’</a:t>
                      </a:r>
                      <a:r>
                        <a:rPr lang="ko-KR" altLang="en-US" sz="1800"/>
                        <a:t>연체</a:t>
                      </a:r>
                      <a:r>
                        <a:rPr lang="en-US" altLang="ko-KR" sz="1800"/>
                        <a:t>’</a:t>
                      </a:r>
                      <a:endParaRPr lang="en-US" altLang="ko-KR" sz="1800"/>
                    </a:p>
                  </a:txBody>
                  <a:tcPr marL="137160" marR="137160" marT="68580" marB="68580"/>
                </a:tc>
              </a:tr>
              <a:tr h="411480"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800" b="1"/>
                        <a:t>사용자아이디</a:t>
                      </a:r>
                      <a:endParaRPr lang="ko-KR" altLang="en-US" sz="1800" b="1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USER_ID</a:t>
                      </a: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/>
                        <a:t>CHAR(4)</a:t>
                      </a: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r>
                        <a:rPr lang="en-US" altLang="ko-KR" sz="1800"/>
                        <a:t>O</a:t>
                      </a: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</a:tr>
              <a:tr h="411480"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ko-KR" altLang="en-US" sz="1800" b="1"/>
                        <a:t>책 아이디</a:t>
                      </a:r>
                      <a:endParaRPr lang="ko-KR" altLang="en-US" sz="1800" b="1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r>
                        <a:rPr lang="en-US" altLang="ko-KR" sz="1800"/>
                        <a:t>BOOK_ID</a:t>
                      </a: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/>
                        <a:t>VARCHAR2(10)</a:t>
                      </a: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algn="ctr" latinLnBrk="1">
                        <a:defRPr/>
                      </a:pPr>
                      <a:r>
                        <a:rPr lang="en-US" altLang="ko-KR" sz="1800"/>
                        <a:t>O</a:t>
                      </a:r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 vert="horz" lIns="137160" tIns="68580" rIns="137160" bIns="68580" anchor="t" anchorCtr="0"/>
                    <a:p>
                      <a:pPr latinLnBrk="1">
                        <a:defRPr/>
                      </a:pPr>
                      <a:endParaRPr lang="ko-KR" altLang="en-US" sz="1800"/>
                    </a:p>
                  </a:txBody>
                  <a:tcPr marL="137160" marR="137160" marT="68580" marB="68580"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719" y="2857500"/>
            <a:ext cx="12129815" cy="35484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99152" y="1719321"/>
            <a:ext cx="10338129" cy="2718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26F1F-BAE3-7060-5C22-90C705B18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BF28D20E-562E-464B-CE40-260FD034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19" y="109343"/>
            <a:ext cx="8235654" cy="1014984"/>
          </a:xfrm>
        </p:spPr>
        <p:txBody>
          <a:bodyPr anchor="b">
            <a:normAutofit/>
          </a:bodyPr>
          <a:lstStyle/>
          <a:p>
            <a:pPr algn="l"/>
            <a:r>
              <a:rPr kumimoji="1" lang="ko-KR" altLang="en-US" sz="4500" dirty="0">
                <a:latin typeface="BM JUA OTF" panose="02020603020101020101" pitchFamily="18" charset="-127"/>
                <a:ea typeface="BM JUA OTF" panose="02020603020101020101" pitchFamily="18" charset="-127"/>
              </a:rPr>
              <a:t>테이블생성 </a:t>
            </a:r>
            <a:r>
              <a:rPr kumimoji="1" lang="en-US" altLang="ko-KR" sz="4500" dirty="0"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kumimoji="1" lang="ko-KR" altLang="en-US" sz="4500" dirty="0">
                <a:latin typeface="BM JUA OTF" panose="02020603020101020101" pitchFamily="18" charset="-127"/>
                <a:ea typeface="BM JUA OTF" panose="02020603020101020101" pitchFamily="18" charset="-127"/>
              </a:rPr>
              <a:t>리뷰</a:t>
            </a:r>
            <a:r>
              <a:rPr kumimoji="1" lang="en-US" altLang="ko-KR" sz="45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endParaRPr kumimoji="1" lang="ko-KR" altLang="en-US" sz="45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EC3CC5-7B3C-BC2F-5978-FD8A0532D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19" y="1827360"/>
            <a:ext cx="8893281" cy="413181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5BE8B81-82F1-A09C-120B-2BD685EFE444}"/>
              </a:ext>
            </a:extLst>
          </p:cNvPr>
          <p:cNvGraphicFramePr>
            <a:graphicFrameLocks noGrp="1"/>
          </p:cNvGraphicFramePr>
          <p:nvPr/>
        </p:nvGraphicFramePr>
        <p:xfrm>
          <a:off x="3506234" y="6448449"/>
          <a:ext cx="11275535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6825">
                  <a:extLst>
                    <a:ext uri="{9D8B030D-6E8A-4147-A177-3AD203B41FA5}">
                      <a16:colId xmlns:a16="http://schemas.microsoft.com/office/drawing/2014/main" val="3148713470"/>
                    </a:ext>
                  </a:extLst>
                </a:gridCol>
                <a:gridCol w="2018849">
                  <a:extLst>
                    <a:ext uri="{9D8B030D-6E8A-4147-A177-3AD203B41FA5}">
                      <a16:colId xmlns:a16="http://schemas.microsoft.com/office/drawing/2014/main" val="1127701010"/>
                    </a:ext>
                  </a:extLst>
                </a:gridCol>
                <a:gridCol w="2177997">
                  <a:extLst>
                    <a:ext uri="{9D8B030D-6E8A-4147-A177-3AD203B41FA5}">
                      <a16:colId xmlns:a16="http://schemas.microsoft.com/office/drawing/2014/main" val="579086962"/>
                    </a:ext>
                  </a:extLst>
                </a:gridCol>
                <a:gridCol w="878306">
                  <a:extLst>
                    <a:ext uri="{9D8B030D-6E8A-4147-A177-3AD203B41FA5}">
                      <a16:colId xmlns:a16="http://schemas.microsoft.com/office/drawing/2014/main" val="1563916416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171015450"/>
                    </a:ext>
                  </a:extLst>
                </a:gridCol>
                <a:gridCol w="854243">
                  <a:extLst>
                    <a:ext uri="{9D8B030D-6E8A-4147-A177-3AD203B41FA5}">
                      <a16:colId xmlns:a16="http://schemas.microsoft.com/office/drawing/2014/main" val="1185427910"/>
                    </a:ext>
                  </a:extLst>
                </a:gridCol>
                <a:gridCol w="2683041">
                  <a:extLst>
                    <a:ext uri="{9D8B030D-6E8A-4147-A177-3AD203B41FA5}">
                      <a16:colId xmlns:a16="http://schemas.microsoft.com/office/drawing/2014/main" val="2475304581"/>
                    </a:ext>
                  </a:extLst>
                </a:gridCol>
              </a:tblGrid>
              <a:tr h="41148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" altLang="ko-KR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REVIEW </a:t>
                      </a:r>
                      <a:r>
                        <a:rPr lang="en-US" altLang="ko-KR" sz="1800" b="1" dirty="0"/>
                        <a:t>(</a:t>
                      </a:r>
                      <a:r>
                        <a:rPr lang="ko-KR" altLang="en-US" sz="1800" b="1" dirty="0"/>
                        <a:t>리뷰 테이블</a:t>
                      </a:r>
                      <a:r>
                        <a:rPr lang="en-US" altLang="ko-KR" sz="1800" b="1" dirty="0"/>
                        <a:t>)</a:t>
                      </a:r>
                      <a:endParaRPr lang="ko-KR" altLang="en-US" sz="1800" b="1" dirty="0"/>
                    </a:p>
                  </a:txBody>
                  <a:tcPr marL="137160" marR="137160" marT="68580" marB="6858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81499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컬럼 명</a:t>
                      </a:r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컬럼</a:t>
                      </a:r>
                      <a:r>
                        <a:rPr lang="en-US" altLang="ko-KR" sz="1800" b="1" dirty="0"/>
                        <a:t>ID</a:t>
                      </a:r>
                      <a:endParaRPr lang="ko-KR" altLang="en-US" sz="1800" b="1" dirty="0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타입</a:t>
                      </a:r>
                      <a:r>
                        <a:rPr lang="en-US" altLang="ko-KR" sz="1800" b="1" dirty="0"/>
                        <a:t>/</a:t>
                      </a:r>
                      <a:r>
                        <a:rPr lang="ko-KR" altLang="en-US" sz="1800" b="1" dirty="0"/>
                        <a:t>길이</a:t>
                      </a:r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/>
                        <a:t>N/N</a:t>
                      </a:r>
                      <a:endParaRPr lang="ko-KR" altLang="en-US" sz="1800" b="1" dirty="0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/>
                        <a:t>PK</a:t>
                      </a:r>
                      <a:endParaRPr lang="ko-KR" altLang="en-US" sz="1800" b="1" dirty="0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/>
                        <a:t>FK</a:t>
                      </a:r>
                      <a:endParaRPr lang="ko-KR" altLang="en-US" sz="1800" b="1" dirty="0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제약조건</a:t>
                      </a:r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38352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리뷰 </a:t>
                      </a:r>
                      <a:r>
                        <a:rPr lang="en-US" altLang="ko-KR" sz="1800" b="1" dirty="0"/>
                        <a:t>ID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REVIEW_ID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VARCHAR2(10)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O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76605175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리뷰내용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CONTENTS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VARCHAR2(100)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405080766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평점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RATING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NUMBER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평점 </a:t>
                      </a:r>
                      <a:r>
                        <a:rPr lang="en-US" altLang="ko-KR" sz="1800" dirty="0"/>
                        <a:t>: 1 ~ 5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708446919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작성날짜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REVIEW_DATE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DATE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 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8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124001619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사용자 아이디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USER_ID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CHAR(4)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O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2703353539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책 아이디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BOOK_ID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VARCHAR2(10)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O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416582285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87198DF3-286F-8AA6-C07A-79569FCBA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7461" y="1827360"/>
            <a:ext cx="8079821" cy="413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1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7EB5B-1865-A558-EEF8-8864DA7F5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D1E11110-E742-00FA-9C9B-BEF54B957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19" y="109343"/>
            <a:ext cx="8235654" cy="1014984"/>
          </a:xfrm>
        </p:spPr>
        <p:txBody>
          <a:bodyPr anchor="b">
            <a:normAutofit/>
          </a:bodyPr>
          <a:lstStyle/>
          <a:p>
            <a:pPr algn="l"/>
            <a:r>
              <a:rPr kumimoji="1" lang="ko-KR" altLang="en-US" sz="4500" dirty="0">
                <a:latin typeface="BM JUA OTF" panose="02020603020101020101" pitchFamily="18" charset="-127"/>
                <a:ea typeface="BM JUA OTF" panose="02020603020101020101" pitchFamily="18" charset="-127"/>
              </a:rPr>
              <a:t>테이블생성 </a:t>
            </a:r>
            <a:r>
              <a:rPr kumimoji="1" lang="en-US" altLang="ko-KR" sz="4500" dirty="0"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kumimoji="1" lang="ko-KR" altLang="en-US" sz="4500" dirty="0">
                <a:latin typeface="BM JUA OTF" panose="02020603020101020101" pitchFamily="18" charset="-127"/>
                <a:ea typeface="BM JUA OTF" panose="02020603020101020101" pitchFamily="18" charset="-127"/>
              </a:rPr>
              <a:t>좌석정보</a:t>
            </a:r>
            <a:r>
              <a:rPr kumimoji="1" lang="en-US" altLang="ko-KR" sz="45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endParaRPr kumimoji="1" lang="ko-KR" altLang="en-US" sz="45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6" name="그림 5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D405243-F978-7FA5-3B1D-447C853A7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19" y="1374345"/>
            <a:ext cx="10644759" cy="37691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399F59-2C64-91BE-0DCA-7F43E6DF6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2023" y="1374345"/>
            <a:ext cx="7105259" cy="3769155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BBB3A41-44D8-6AE5-6BCE-AB4268CCC39A}"/>
              </a:ext>
            </a:extLst>
          </p:cNvPr>
          <p:cNvGraphicFramePr>
            <a:graphicFrameLocks noGrp="1"/>
          </p:cNvGraphicFramePr>
          <p:nvPr/>
        </p:nvGraphicFramePr>
        <p:xfrm>
          <a:off x="1574870" y="6145628"/>
          <a:ext cx="15138261" cy="205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374">
                  <a:extLst>
                    <a:ext uri="{9D8B030D-6E8A-4147-A177-3AD203B41FA5}">
                      <a16:colId xmlns:a16="http://schemas.microsoft.com/office/drawing/2014/main" val="3148713470"/>
                    </a:ext>
                  </a:extLst>
                </a:gridCol>
                <a:gridCol w="2710457">
                  <a:extLst>
                    <a:ext uri="{9D8B030D-6E8A-4147-A177-3AD203B41FA5}">
                      <a16:colId xmlns:a16="http://schemas.microsoft.com/office/drawing/2014/main" val="1127701010"/>
                    </a:ext>
                  </a:extLst>
                </a:gridCol>
                <a:gridCol w="2924127">
                  <a:extLst>
                    <a:ext uri="{9D8B030D-6E8A-4147-A177-3AD203B41FA5}">
                      <a16:colId xmlns:a16="http://schemas.microsoft.com/office/drawing/2014/main" val="579086962"/>
                    </a:ext>
                  </a:extLst>
                </a:gridCol>
                <a:gridCol w="1179192">
                  <a:extLst>
                    <a:ext uri="{9D8B030D-6E8A-4147-A177-3AD203B41FA5}">
                      <a16:colId xmlns:a16="http://schemas.microsoft.com/office/drawing/2014/main" val="1563916416"/>
                    </a:ext>
                  </a:extLst>
                </a:gridCol>
                <a:gridCol w="1163039">
                  <a:extLst>
                    <a:ext uri="{9D8B030D-6E8A-4147-A177-3AD203B41FA5}">
                      <a16:colId xmlns:a16="http://schemas.microsoft.com/office/drawing/2014/main" val="171015450"/>
                    </a:ext>
                  </a:extLst>
                </a:gridCol>
                <a:gridCol w="1146885">
                  <a:extLst>
                    <a:ext uri="{9D8B030D-6E8A-4147-A177-3AD203B41FA5}">
                      <a16:colId xmlns:a16="http://schemas.microsoft.com/office/drawing/2014/main" val="1185427910"/>
                    </a:ext>
                  </a:extLst>
                </a:gridCol>
                <a:gridCol w="3602187">
                  <a:extLst>
                    <a:ext uri="{9D8B030D-6E8A-4147-A177-3AD203B41FA5}">
                      <a16:colId xmlns:a16="http://schemas.microsoft.com/office/drawing/2014/main" val="2475304581"/>
                    </a:ext>
                  </a:extLst>
                </a:gridCol>
              </a:tblGrid>
              <a:tr h="41148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" altLang="ko-KR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library_seat_tbl</a:t>
                      </a:r>
                      <a:r>
                        <a:rPr lang="en" altLang="ko-KR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1" dirty="0"/>
                        <a:t>(</a:t>
                      </a:r>
                      <a:r>
                        <a:rPr lang="ko-KR" altLang="en-US" sz="1800" b="1" dirty="0"/>
                        <a:t>좌석 테이블</a:t>
                      </a:r>
                      <a:r>
                        <a:rPr lang="en-US" altLang="ko-KR" sz="1800" b="1" dirty="0"/>
                        <a:t>)</a:t>
                      </a:r>
                      <a:endParaRPr lang="ko-KR" altLang="en-US" sz="1800" b="1" dirty="0"/>
                    </a:p>
                  </a:txBody>
                  <a:tcPr marL="137160" marR="137160" marT="68580" marB="6858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81499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컬럼 명</a:t>
                      </a:r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컬럼</a:t>
                      </a:r>
                      <a:r>
                        <a:rPr lang="en-US" altLang="ko-KR" sz="1800" b="1" dirty="0"/>
                        <a:t>ID</a:t>
                      </a:r>
                      <a:endParaRPr lang="ko-KR" altLang="en-US" sz="1800" b="1" dirty="0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타입</a:t>
                      </a:r>
                      <a:r>
                        <a:rPr lang="en-US" altLang="ko-KR" sz="1800" b="1" dirty="0"/>
                        <a:t>/</a:t>
                      </a:r>
                      <a:r>
                        <a:rPr lang="ko-KR" altLang="en-US" sz="1800" b="1" dirty="0"/>
                        <a:t>길이</a:t>
                      </a:r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/>
                        <a:t>N/N</a:t>
                      </a:r>
                      <a:endParaRPr lang="ko-KR" altLang="en-US" sz="1800" b="1" dirty="0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/>
                        <a:t>PK</a:t>
                      </a:r>
                      <a:endParaRPr lang="ko-KR" altLang="en-US" sz="1800" b="1" dirty="0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/>
                        <a:t>FK</a:t>
                      </a:r>
                      <a:endParaRPr lang="ko-KR" altLang="en-US" sz="1800" b="1" dirty="0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제약조건</a:t>
                      </a:r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38352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 err="1"/>
                        <a:t>좌석아이디</a:t>
                      </a:r>
                      <a:endParaRPr lang="en-US" altLang="ko-KR" sz="1800" b="1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/>
                        <a:t>seat_id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VARCHAR2(10)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O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76605175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좌석위치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seat_position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VARCHAR2(50)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O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405080766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좌석상태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/>
                        <a:t>seat_status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NUMBER(2)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상태 </a:t>
                      </a:r>
                      <a:r>
                        <a:rPr lang="en-US" altLang="ko-KR" sz="1800" dirty="0"/>
                        <a:t> 0 (</a:t>
                      </a:r>
                      <a:r>
                        <a:rPr lang="ko-KR" altLang="en-US" sz="1800" dirty="0" err="1"/>
                        <a:t>자리없음</a:t>
                      </a:r>
                      <a:r>
                        <a:rPr lang="en-US" altLang="ko-KR" sz="1800" dirty="0"/>
                        <a:t>), 1 (</a:t>
                      </a:r>
                      <a:r>
                        <a:rPr lang="ko-KR" altLang="en-US" sz="1800" dirty="0" err="1"/>
                        <a:t>자리있음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708446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115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DCF55-7773-0607-8206-2FB6B6BD6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96AB4EB9-0F80-96B3-FF55-D9B10ACA2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19" y="109343"/>
            <a:ext cx="8235654" cy="1014984"/>
          </a:xfrm>
        </p:spPr>
        <p:txBody>
          <a:bodyPr anchor="b">
            <a:normAutofit/>
          </a:bodyPr>
          <a:lstStyle/>
          <a:p>
            <a:pPr algn="l"/>
            <a:r>
              <a:rPr kumimoji="1" lang="ko-KR" altLang="en-US" sz="4500" dirty="0">
                <a:latin typeface="BM JUA OTF" panose="02020603020101020101" pitchFamily="18" charset="-127"/>
                <a:ea typeface="BM JUA OTF" panose="02020603020101020101" pitchFamily="18" charset="-127"/>
              </a:rPr>
              <a:t>테이블생성 </a:t>
            </a:r>
            <a:r>
              <a:rPr kumimoji="1" lang="en-US" altLang="ko-KR" sz="4500" dirty="0"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kumimoji="1" lang="ko-KR" altLang="en-US" sz="4500" dirty="0">
                <a:latin typeface="BM JUA OTF" panose="02020603020101020101" pitchFamily="18" charset="-127"/>
                <a:ea typeface="BM JUA OTF" panose="02020603020101020101" pitchFamily="18" charset="-127"/>
              </a:rPr>
              <a:t>좌석예약</a:t>
            </a:r>
            <a:r>
              <a:rPr kumimoji="1" lang="en-US" altLang="ko-KR" sz="45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endParaRPr kumimoji="1" lang="ko-KR" altLang="en-US" sz="45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0D3174-E15C-3CFD-DA9F-A8F40E5ED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75" y="2564296"/>
            <a:ext cx="14802933" cy="397253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7939DE-9970-F150-0D82-DD849C5A1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807" y="1365071"/>
            <a:ext cx="10310226" cy="239844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12E60A-9EC8-DF16-0227-08352CD4657E}"/>
              </a:ext>
            </a:extLst>
          </p:cNvPr>
          <p:cNvGraphicFramePr>
            <a:graphicFrameLocks noGrp="1"/>
          </p:cNvGraphicFramePr>
          <p:nvPr/>
        </p:nvGraphicFramePr>
        <p:xfrm>
          <a:off x="1574870" y="6940088"/>
          <a:ext cx="15138261" cy="2880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374">
                  <a:extLst>
                    <a:ext uri="{9D8B030D-6E8A-4147-A177-3AD203B41FA5}">
                      <a16:colId xmlns:a16="http://schemas.microsoft.com/office/drawing/2014/main" val="3148713470"/>
                    </a:ext>
                  </a:extLst>
                </a:gridCol>
                <a:gridCol w="2930393">
                  <a:extLst>
                    <a:ext uri="{9D8B030D-6E8A-4147-A177-3AD203B41FA5}">
                      <a16:colId xmlns:a16="http://schemas.microsoft.com/office/drawing/2014/main" val="1127701010"/>
                    </a:ext>
                  </a:extLst>
                </a:gridCol>
                <a:gridCol w="2704191">
                  <a:extLst>
                    <a:ext uri="{9D8B030D-6E8A-4147-A177-3AD203B41FA5}">
                      <a16:colId xmlns:a16="http://schemas.microsoft.com/office/drawing/2014/main" val="579086962"/>
                    </a:ext>
                  </a:extLst>
                </a:gridCol>
                <a:gridCol w="1179192">
                  <a:extLst>
                    <a:ext uri="{9D8B030D-6E8A-4147-A177-3AD203B41FA5}">
                      <a16:colId xmlns:a16="http://schemas.microsoft.com/office/drawing/2014/main" val="1563916416"/>
                    </a:ext>
                  </a:extLst>
                </a:gridCol>
                <a:gridCol w="1163039">
                  <a:extLst>
                    <a:ext uri="{9D8B030D-6E8A-4147-A177-3AD203B41FA5}">
                      <a16:colId xmlns:a16="http://schemas.microsoft.com/office/drawing/2014/main" val="171015450"/>
                    </a:ext>
                  </a:extLst>
                </a:gridCol>
                <a:gridCol w="1146885">
                  <a:extLst>
                    <a:ext uri="{9D8B030D-6E8A-4147-A177-3AD203B41FA5}">
                      <a16:colId xmlns:a16="http://schemas.microsoft.com/office/drawing/2014/main" val="1185427910"/>
                    </a:ext>
                  </a:extLst>
                </a:gridCol>
                <a:gridCol w="3602187">
                  <a:extLst>
                    <a:ext uri="{9D8B030D-6E8A-4147-A177-3AD203B41FA5}">
                      <a16:colId xmlns:a16="http://schemas.microsoft.com/office/drawing/2014/main" val="2475304581"/>
                    </a:ext>
                  </a:extLst>
                </a:gridCol>
              </a:tblGrid>
              <a:tr h="41148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library_seat_reservation</a:t>
                      </a:r>
                      <a:r>
                        <a:rPr lang="en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1" dirty="0"/>
                        <a:t>(</a:t>
                      </a:r>
                      <a:r>
                        <a:rPr lang="ko-KR" altLang="en-US" sz="1800" b="1" dirty="0"/>
                        <a:t>좌석 테이블</a:t>
                      </a:r>
                      <a:r>
                        <a:rPr lang="en-US" altLang="ko-KR" sz="1800" b="1" dirty="0"/>
                        <a:t>)</a:t>
                      </a:r>
                      <a:endParaRPr lang="ko-KR" altLang="en-US" sz="1800" b="1" dirty="0"/>
                    </a:p>
                  </a:txBody>
                  <a:tcPr marL="137160" marR="137160" marT="68580" marB="68580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81499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컬럼 명</a:t>
                      </a:r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컬럼</a:t>
                      </a:r>
                      <a:r>
                        <a:rPr lang="en-US" altLang="ko-KR" sz="1800" b="1" dirty="0"/>
                        <a:t>ID</a:t>
                      </a:r>
                      <a:endParaRPr lang="ko-KR" altLang="en-US" sz="1800" b="1" dirty="0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타입</a:t>
                      </a:r>
                      <a:r>
                        <a:rPr lang="en-US" altLang="ko-KR" sz="1800" b="1" dirty="0"/>
                        <a:t>/</a:t>
                      </a:r>
                      <a:r>
                        <a:rPr lang="ko-KR" altLang="en-US" sz="1800" b="1" dirty="0"/>
                        <a:t>길이</a:t>
                      </a:r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/>
                        <a:t>N/N</a:t>
                      </a:r>
                      <a:endParaRPr lang="ko-KR" altLang="en-US" sz="1800" b="1" dirty="0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/>
                        <a:t>PK</a:t>
                      </a:r>
                      <a:endParaRPr lang="ko-KR" altLang="en-US" sz="1800" b="1" dirty="0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/>
                        <a:t>FK</a:t>
                      </a:r>
                      <a:endParaRPr lang="ko-KR" altLang="en-US" sz="1800" b="1" dirty="0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제약조건</a:t>
                      </a:r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38352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 err="1"/>
                        <a:t>좌석예약아이디</a:t>
                      </a:r>
                      <a:endParaRPr lang="en-US" altLang="ko-KR" sz="1800" b="1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reservation_seat_id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VARCHAR2(10)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O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76605175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예약날짜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reservation_time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DATE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Default </a:t>
                      </a:r>
                      <a:r>
                        <a:rPr lang="en-US" altLang="ko-KR" sz="1800" dirty="0" err="1"/>
                        <a:t>sysdate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405080766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 err="1"/>
                        <a:t>좌석아이디</a:t>
                      </a:r>
                      <a:endParaRPr lang="ko-KR" altLang="en-US" sz="1800" b="1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reservation_id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VARCHAR2(10)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O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708446919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err="1"/>
                        <a:t>사용자아이디</a:t>
                      </a:r>
                      <a:endParaRPr lang="ko-KR" altLang="en-US" sz="1800" b="1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USER_ID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</a:t>
                      </a:r>
                      <a:r>
                        <a:rPr lang="en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(4)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O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00147673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예약 상태</a:t>
                      </a:r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reservation_seat_status</a:t>
                      </a:r>
                      <a:endParaRPr lang="ko-KR" altLang="en-US" sz="1800" b="1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varchar2(20</a:t>
                      </a:r>
                      <a:r>
                        <a:rPr lang="en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상태 </a:t>
                      </a:r>
                      <a:r>
                        <a:rPr lang="en-US" altLang="ko-KR" sz="1800" dirty="0"/>
                        <a:t>: </a:t>
                      </a:r>
                      <a:r>
                        <a:rPr lang="ko-KR" altLang="en-US" sz="1800" dirty="0"/>
                        <a:t>예약대기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/>
                        <a:t>확인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/>
                        <a:t>완료</a:t>
                      </a: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2731974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452372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552</ep:Words>
  <ep:PresentationFormat>사용자 지정</ep:PresentationFormat>
  <ep:Paragraphs>229</ep:Paragraphs>
  <ep:Slides>13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Office Theme</vt:lpstr>
      <vt:lpstr>테이블생성 (도서대출)</vt:lpstr>
      <vt:lpstr>테이블생성 (리뷰)</vt:lpstr>
      <vt:lpstr>테이블생성 (회원)</vt:lpstr>
      <vt:lpstr>테이블생성 (좌석예약)</vt:lpstr>
      <vt:lpstr>테이블생성 (도서 정보 / 카테고리)</vt:lpstr>
      <vt:lpstr>테이블생성 (도서대출)</vt:lpstr>
      <vt:lpstr>회원별 좌석 예약 현황 조회  / 층별 남은 좌석 조회</vt:lpstr>
      <vt:lpstr>PowerPoint 프레젠테이션</vt:lpstr>
      <vt:lpstr>슬라이드 9</vt:lpstr>
      <vt:lpstr>회원별 이용지점 / 도서별 카테고리 조회/ 대출현황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정호 이</cp:lastModifiedBy>
  <dcterms:modified xsi:type="dcterms:W3CDTF">2025-03-31T00:15:56.795</dcterms:modified>
  <cp:revision>31</cp:revision>
  <dc:title>쿨그레이 깔끔한 사업계획서 프레젠테이션</dc:title>
  <cp:version>1000.0000.01</cp:version>
</cp:coreProperties>
</file>